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6" r:id="rId2"/>
    <p:sldId id="257" r:id="rId3"/>
    <p:sldId id="258" r:id="rId4"/>
    <p:sldId id="259" r:id="rId5"/>
    <p:sldId id="260" r:id="rId6"/>
    <p:sldId id="261" r:id="rId7"/>
  </p:sldIdLst>
  <p:sldSz cx="9144000" cy="5143500" type="screen16x9"/>
  <p:notesSz cx="6858000" cy="9144000"/>
  <p:embeddedFontLst>
    <p:embeddedFont>
      <p:font typeface="Georgia" panose="02040502050405020303" pitchFamily="18" charset="0"/>
      <p:regular r:id="rId9"/>
      <p:bold r:id="rId10"/>
      <p:italic r:id="rId11"/>
      <p:boldItalic r:id="rId12"/>
    </p:embeddedFont>
    <p:embeddedFont>
      <p:font typeface="Maven Pro" panose="020B0604020202020204" charset="0"/>
      <p:regular r:id="rId13"/>
      <p:bold r:id="rId14"/>
    </p:embeddedFont>
    <p:embeddedFont>
      <p:font typeface="Nunito"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3" d="100"/>
          <a:sy n="53" d="100"/>
        </p:scale>
        <p:origin x="1020" y="6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10"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7cf5f3c2b5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7cf5f3c2b5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7cf5f3c2b5_0_3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7cf5f3c2b5_0_3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7d0f07ffb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7d0f07ffb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7d0f07ffb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7d0f07ffb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7d0f07ffb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7d0f07ffb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lvl1pPr marL="457200" lvl="0" indent="-311150">
              <a:spcBef>
                <a:spcPts val="0"/>
              </a:spcBef>
              <a:spcAft>
                <a:spcPts val="0"/>
              </a:spcAft>
              <a:buSzPts val="1300"/>
              <a:buChar char="●"/>
              <a:defRPr/>
            </a:lvl1pPr>
            <a:lvl2pPr marL="914400" lvl="1" indent="-298450">
              <a:spcBef>
                <a:spcPts val="1600"/>
              </a:spcBef>
              <a:spcAft>
                <a:spcPts val="0"/>
              </a:spcAft>
              <a:buSzPts val="1100"/>
              <a:buChar char="○"/>
              <a:defRPr/>
            </a:lvl2pPr>
            <a:lvl3pPr marL="1371600" lvl="2" indent="-298450">
              <a:spcBef>
                <a:spcPts val="1600"/>
              </a:spcBef>
              <a:spcAft>
                <a:spcPts val="0"/>
              </a:spcAft>
              <a:buSzPts val="1100"/>
              <a:buChar char="■"/>
              <a:defRPr/>
            </a:lvl3pPr>
            <a:lvl4pPr marL="1828800" lvl="3" indent="-298450">
              <a:spcBef>
                <a:spcPts val="1600"/>
              </a:spcBef>
              <a:spcAft>
                <a:spcPts val="0"/>
              </a:spcAft>
              <a:buSzPts val="1100"/>
              <a:buChar char="●"/>
              <a:defRPr/>
            </a:lvl4pPr>
            <a:lvl5pPr marL="2286000" lvl="4" indent="-298450">
              <a:spcBef>
                <a:spcPts val="1600"/>
              </a:spcBef>
              <a:spcAft>
                <a:spcPts val="0"/>
              </a:spcAft>
              <a:buSzPts val="1100"/>
              <a:buChar char="○"/>
              <a:defRPr/>
            </a:lvl5pPr>
            <a:lvl6pPr marL="2743200" lvl="5" indent="-298450">
              <a:spcBef>
                <a:spcPts val="1600"/>
              </a:spcBef>
              <a:spcAft>
                <a:spcPts val="0"/>
              </a:spcAft>
              <a:buSzPts val="1100"/>
              <a:buChar char="■"/>
              <a:defRPr/>
            </a:lvl6pPr>
            <a:lvl7pPr marL="3200400" lvl="6" indent="-298450">
              <a:spcBef>
                <a:spcPts val="1600"/>
              </a:spcBef>
              <a:spcAft>
                <a:spcPts val="0"/>
              </a:spcAft>
              <a:buSzPts val="1100"/>
              <a:buChar char="●"/>
              <a:defRPr/>
            </a:lvl7pPr>
            <a:lvl8pPr marL="3657600" lvl="7" indent="-298450">
              <a:spcBef>
                <a:spcPts val="1600"/>
              </a:spcBef>
              <a:spcAft>
                <a:spcPts val="0"/>
              </a:spcAft>
              <a:buSzPts val="1100"/>
              <a:buChar char="○"/>
              <a:defRPr/>
            </a:lvl8pPr>
            <a:lvl9pPr marL="4114800" lvl="8" indent="-298450">
              <a:spcBef>
                <a:spcPts val="1600"/>
              </a:spcBef>
              <a:spcAft>
                <a:spcPts val="160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4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1600"/>
              </a:spcBef>
              <a:spcAft>
                <a:spcPts val="0"/>
              </a:spcAft>
              <a:buClr>
                <a:schemeClr val="lt1"/>
              </a:buClr>
              <a:buSzPts val="1100"/>
              <a:buChar char="○"/>
              <a:defRPr>
                <a:solidFill>
                  <a:schemeClr val="lt1"/>
                </a:solidFill>
              </a:defRPr>
            </a:lvl2pPr>
            <a:lvl3pPr marL="1371600" lvl="2" indent="-298450" algn="ctr">
              <a:spcBef>
                <a:spcPts val="1600"/>
              </a:spcBef>
              <a:spcAft>
                <a:spcPts val="0"/>
              </a:spcAft>
              <a:buClr>
                <a:schemeClr val="lt1"/>
              </a:buClr>
              <a:buSzPts val="1100"/>
              <a:buChar char="■"/>
              <a:defRPr>
                <a:solidFill>
                  <a:schemeClr val="lt1"/>
                </a:solidFill>
              </a:defRPr>
            </a:lvl3pPr>
            <a:lvl4pPr marL="1828800" lvl="3" indent="-298450" algn="ctr">
              <a:spcBef>
                <a:spcPts val="1600"/>
              </a:spcBef>
              <a:spcAft>
                <a:spcPts val="0"/>
              </a:spcAft>
              <a:buClr>
                <a:schemeClr val="lt1"/>
              </a:buClr>
              <a:buSzPts val="1100"/>
              <a:buChar char="●"/>
              <a:defRPr>
                <a:solidFill>
                  <a:schemeClr val="lt1"/>
                </a:solidFill>
              </a:defRPr>
            </a:lvl4pPr>
            <a:lvl5pPr marL="2286000" lvl="4" indent="-298450" algn="ctr">
              <a:spcBef>
                <a:spcPts val="1600"/>
              </a:spcBef>
              <a:spcAft>
                <a:spcPts val="0"/>
              </a:spcAft>
              <a:buClr>
                <a:schemeClr val="lt1"/>
              </a:buClr>
              <a:buSzPts val="1100"/>
              <a:buChar char="○"/>
              <a:defRPr>
                <a:solidFill>
                  <a:schemeClr val="lt1"/>
                </a:solidFill>
              </a:defRPr>
            </a:lvl5pPr>
            <a:lvl6pPr marL="2743200" lvl="5" indent="-298450" algn="ctr">
              <a:spcBef>
                <a:spcPts val="1600"/>
              </a:spcBef>
              <a:spcAft>
                <a:spcPts val="0"/>
              </a:spcAft>
              <a:buClr>
                <a:schemeClr val="lt1"/>
              </a:buClr>
              <a:buSzPts val="1100"/>
              <a:buChar char="■"/>
              <a:defRPr>
                <a:solidFill>
                  <a:schemeClr val="lt1"/>
                </a:solidFill>
              </a:defRPr>
            </a:lvl6pPr>
            <a:lvl7pPr marL="3200400" lvl="6" indent="-298450" algn="ctr">
              <a:spcBef>
                <a:spcPts val="1600"/>
              </a:spcBef>
              <a:spcAft>
                <a:spcPts val="0"/>
              </a:spcAft>
              <a:buClr>
                <a:schemeClr val="lt1"/>
              </a:buClr>
              <a:buSzPts val="1100"/>
              <a:buChar char="●"/>
              <a:defRPr>
                <a:solidFill>
                  <a:schemeClr val="lt1"/>
                </a:solidFill>
              </a:defRPr>
            </a:lvl7pPr>
            <a:lvl8pPr marL="3657600" lvl="7" indent="-298450" algn="ctr">
              <a:spcBef>
                <a:spcPts val="1600"/>
              </a:spcBef>
              <a:spcAft>
                <a:spcPts val="0"/>
              </a:spcAft>
              <a:buClr>
                <a:schemeClr val="lt1"/>
              </a:buClr>
              <a:buSzPts val="1100"/>
              <a:buChar char="○"/>
              <a:defRPr>
                <a:solidFill>
                  <a:schemeClr val="lt1"/>
                </a:solidFill>
              </a:defRPr>
            </a:lvl8pPr>
            <a:lvl9pPr marL="4114800" lvl="8" indent="-298450" algn="ctr">
              <a:spcBef>
                <a:spcPts val="1600"/>
              </a:spcBef>
              <a:spcAft>
                <a:spcPts val="160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rgbClr val="A2C4C9"/>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160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1600"/>
              </a:spcBef>
              <a:spcAft>
                <a:spcPts val="160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Individual MMAR Project</a:t>
            </a:r>
            <a:endParaRPr/>
          </a:p>
        </p:txBody>
      </p:sp>
      <p:sp>
        <p:nvSpPr>
          <p:cNvPr id="3" name="Subtitle 2">
            <a:extLst>
              <a:ext uri="{FF2B5EF4-FFF2-40B4-BE49-F238E27FC236}">
                <a16:creationId xmlns:a16="http://schemas.microsoft.com/office/drawing/2014/main" id="{F96D7DF1-7F1E-4246-B6F5-44725509AD61}"/>
              </a:ext>
            </a:extLst>
          </p:cNvPr>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effectiveness of Early Interventions in K-2nd Grade</a:t>
            </a:r>
            <a:endParaRPr/>
          </a:p>
        </p:txBody>
      </p:sp>
      <p:sp>
        <p:nvSpPr>
          <p:cNvPr id="284" name="Google Shape;284;p14"/>
          <p:cNvSpPr txBox="1">
            <a:spLocks noGrp="1"/>
          </p:cNvSpPr>
          <p:nvPr>
            <p:ph type="body" idx="1"/>
          </p:nvPr>
        </p:nvSpPr>
        <p:spPr>
          <a:xfrm>
            <a:off x="1303800" y="1761750"/>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b="1">
                <a:latin typeface="Georgia"/>
                <a:ea typeface="Georgia"/>
                <a:cs typeface="Georgia"/>
                <a:sym typeface="Georgia"/>
              </a:rPr>
              <a:t>Purpose</a:t>
            </a:r>
            <a:r>
              <a:rPr lang="en" sz="1800">
                <a:latin typeface="Georgia"/>
                <a:ea typeface="Georgia"/>
                <a:cs typeface="Georgia"/>
                <a:sym typeface="Georgia"/>
              </a:rPr>
              <a:t>: To look at the effectiveness of Response To Interventions (RTI) in grades K-2 to help struggling students improve before they are in testing grades</a:t>
            </a:r>
            <a:endParaRPr sz="1800">
              <a:latin typeface="Georgia"/>
              <a:ea typeface="Georgia"/>
              <a:cs typeface="Georgia"/>
              <a:sym typeface="Georgia"/>
            </a:endParaRPr>
          </a:p>
          <a:p>
            <a:pPr marL="0" lvl="0" indent="0" algn="l" rtl="0">
              <a:spcBef>
                <a:spcPts val="1600"/>
              </a:spcBef>
              <a:spcAft>
                <a:spcPts val="0"/>
              </a:spcAft>
              <a:buNone/>
            </a:pPr>
            <a:r>
              <a:rPr lang="en" sz="1800" b="1">
                <a:latin typeface="Georgia"/>
                <a:ea typeface="Georgia"/>
                <a:cs typeface="Georgia"/>
                <a:sym typeface="Georgia"/>
              </a:rPr>
              <a:t>Importance</a:t>
            </a:r>
            <a:r>
              <a:rPr lang="en" sz="1800">
                <a:latin typeface="Georgia"/>
                <a:ea typeface="Georgia"/>
                <a:cs typeface="Georgia"/>
                <a:sym typeface="Georgia"/>
              </a:rPr>
              <a:t>: Early student success in reading and math is important for students to stay on grade level before they reach 3rd grade.</a:t>
            </a:r>
            <a:endParaRPr sz="1800">
              <a:latin typeface="Georgia"/>
              <a:ea typeface="Georgia"/>
              <a:cs typeface="Georgia"/>
              <a:sym typeface="Georgia"/>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1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Questions</a:t>
            </a:r>
            <a:endParaRPr/>
          </a:p>
        </p:txBody>
      </p:sp>
      <p:sp>
        <p:nvSpPr>
          <p:cNvPr id="290" name="Google Shape;290;p15"/>
          <p:cNvSpPr txBox="1">
            <a:spLocks noGrp="1"/>
          </p:cNvSpPr>
          <p:nvPr>
            <p:ph type="body" idx="1"/>
          </p:nvPr>
        </p:nvSpPr>
        <p:spPr>
          <a:xfrm>
            <a:off x="1303800" y="1385725"/>
            <a:ext cx="7030500" cy="2541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Does Response to Interventions help struggling students improve?</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Does RTI lead to larger numbers of students being labeled SPED?</a:t>
            </a:r>
            <a:endParaRPr sz="1800">
              <a:latin typeface="Georgia"/>
              <a:ea typeface="Georgia"/>
              <a:cs typeface="Georgia"/>
              <a:sym typeface="Georgia"/>
            </a:endParaRPr>
          </a:p>
          <a:p>
            <a:pPr marL="457200" lvl="0" indent="-342900" algn="l" rtl="0">
              <a:spcBef>
                <a:spcPts val="0"/>
              </a:spcBef>
              <a:spcAft>
                <a:spcPts val="0"/>
              </a:spcAft>
              <a:buSzPts val="1800"/>
              <a:buFont typeface="Georgia"/>
              <a:buAutoNum type="arabicPeriod"/>
            </a:pPr>
            <a:r>
              <a:rPr lang="en" sz="1800">
                <a:latin typeface="Georgia"/>
                <a:ea typeface="Georgia"/>
                <a:cs typeface="Georgia"/>
                <a:sym typeface="Georgia"/>
              </a:rPr>
              <a:t>Are teachers using RTI effectively?</a:t>
            </a:r>
            <a:endParaRPr sz="1800">
              <a:latin typeface="Georgia"/>
              <a:ea typeface="Georgia"/>
              <a:cs typeface="Georgia"/>
              <a:sym typeface="Georgi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Quantitative Question</a:t>
            </a:r>
            <a:endParaRPr/>
          </a:p>
        </p:txBody>
      </p:sp>
      <p:sp>
        <p:nvSpPr>
          <p:cNvPr id="296" name="Google Shape;296;p16"/>
          <p:cNvSpPr txBox="1">
            <a:spLocks noGrp="1"/>
          </p:cNvSpPr>
          <p:nvPr>
            <p:ph type="body" idx="1"/>
          </p:nvPr>
        </p:nvSpPr>
        <p:spPr>
          <a:xfrm>
            <a:off x="1236650" y="1493150"/>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a:latin typeface="Georgia"/>
                <a:ea typeface="Georgia"/>
                <a:cs typeface="Georgia"/>
                <a:sym typeface="Georgia"/>
              </a:rPr>
              <a:t>How do you keep struggling students motivated when they are so far behind their classmates?</a:t>
            </a:r>
            <a:endParaRPr sz="1800">
              <a:latin typeface="Georgia"/>
              <a:ea typeface="Georgia"/>
              <a:cs typeface="Georgia"/>
              <a:sym typeface="Georgi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17"/>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Quantitative Question</a:t>
            </a:r>
            <a:endParaRPr/>
          </a:p>
        </p:txBody>
      </p:sp>
      <p:sp>
        <p:nvSpPr>
          <p:cNvPr id="302" name="Google Shape;302;p17"/>
          <p:cNvSpPr txBox="1">
            <a:spLocks noGrp="1"/>
          </p:cNvSpPr>
          <p:nvPr>
            <p:ph type="body" idx="1"/>
          </p:nvPr>
        </p:nvSpPr>
        <p:spPr>
          <a:xfrm>
            <a:off x="1303800" y="1452875"/>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a:latin typeface="Georgia"/>
                <a:ea typeface="Georgia"/>
                <a:cs typeface="Georgia"/>
                <a:sym typeface="Georgia"/>
              </a:rPr>
              <a:t>Do students who receive RTI services improve on benchmark assessments?</a:t>
            </a:r>
            <a:endParaRPr sz="1800">
              <a:latin typeface="Georgia"/>
              <a:ea typeface="Georgia"/>
              <a:cs typeface="Georgia"/>
              <a:sym typeface="Georgi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8"/>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Hypothesis</a:t>
            </a:r>
            <a:endParaRPr/>
          </a:p>
        </p:txBody>
      </p:sp>
      <p:sp>
        <p:nvSpPr>
          <p:cNvPr id="308" name="Google Shape;308;p18"/>
          <p:cNvSpPr txBox="1">
            <a:spLocks noGrp="1"/>
          </p:cNvSpPr>
          <p:nvPr>
            <p:ph type="body" idx="1"/>
          </p:nvPr>
        </p:nvSpPr>
        <p:spPr>
          <a:xfrm>
            <a:off x="1303800" y="1597875"/>
            <a:ext cx="7030500" cy="25416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sz="1800">
                <a:latin typeface="Georgia"/>
                <a:ea typeface="Georgia"/>
                <a:cs typeface="Georgia"/>
                <a:sym typeface="Georgia"/>
              </a:rPr>
              <a:t>RTI, when done effectively, positively impacts student performance by early identification of struggling students and providing intense instruction to help them improve before they reach testing grades.  This will also improve the overall performance of the school.</a:t>
            </a:r>
            <a:endParaRPr sz="1800">
              <a:latin typeface="Georgia"/>
              <a:ea typeface="Georgia"/>
              <a:cs typeface="Georgia"/>
              <a:sym typeface="Georgia"/>
            </a:endParaRPr>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165</Words>
  <Application>Microsoft Office PowerPoint</Application>
  <PresentationFormat>On-screen Show (16:9)</PresentationFormat>
  <Paragraphs>14</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Georgia</vt:lpstr>
      <vt:lpstr>Maven Pro</vt:lpstr>
      <vt:lpstr>Nunito</vt:lpstr>
      <vt:lpstr>Arial</vt:lpstr>
      <vt:lpstr>Momentum</vt:lpstr>
      <vt:lpstr>Individual MMAR Project</vt:lpstr>
      <vt:lpstr>The effectiveness of Early Interventions in K-2nd Grade</vt:lpstr>
      <vt:lpstr>Key Questions</vt:lpstr>
      <vt:lpstr>Quantitative Question</vt:lpstr>
      <vt:lpstr>Quantitative Question</vt:lpstr>
      <vt:lpstr>Hypothesis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MMAR Project</dc:title>
  <dc:creator>Givens, Damaris C</dc:creator>
  <cp:lastModifiedBy>Givens, Damaris C</cp:lastModifiedBy>
  <cp:revision>2</cp:revision>
  <dcterms:modified xsi:type="dcterms:W3CDTF">2020-01-30T16:28:27Z</dcterms:modified>
</cp:coreProperties>
</file>